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604" r:id="rId4"/>
    <p:sldId id="559" r:id="rId5"/>
    <p:sldId id="561" r:id="rId6"/>
    <p:sldId id="562" r:id="rId7"/>
    <p:sldId id="563" r:id="rId8"/>
    <p:sldId id="564" r:id="rId9"/>
    <p:sldId id="565" r:id="rId10"/>
    <p:sldId id="258" r:id="rId11"/>
    <p:sldId id="541" r:id="rId12"/>
    <p:sldId id="606" r:id="rId13"/>
    <p:sldId id="610" r:id="rId14"/>
    <p:sldId id="548" r:id="rId15"/>
    <p:sldId id="546" r:id="rId16"/>
    <p:sldId id="545" r:id="rId17"/>
    <p:sldId id="608" r:id="rId18"/>
    <p:sldId id="602" r:id="rId19"/>
    <p:sldId id="283" r:id="rId20"/>
    <p:sldId id="550" r:id="rId21"/>
    <p:sldId id="552" r:id="rId22"/>
    <p:sldId id="551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29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48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SOC: System on a Chip</a:t>
            </a: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2330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35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825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5831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3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95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521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535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376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920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050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12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400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95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015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877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246608" y="2041637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Deep Learning Applications on HPC System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79496" y="40990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of Machine Learning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ACDE52-EFCD-3EB3-DC59-119AE7266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78" y="966952"/>
            <a:ext cx="9871786" cy="587606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F07ED02C-F198-6DA0-961F-2C97CAD139A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5595BB2B-1E0A-45F6-1BA9-C97F0BD1A6E4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5CB0D37C-1749-415B-D132-BFA3DD1DA28B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5AD6F1DC-AFCD-6CFE-2103-C64119DFC0E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818B33A-DFFE-1438-C20B-115C2DBBD13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66;p2">
            <a:extLst>
              <a:ext uri="{FF2B5EF4-FFF2-40B4-BE49-F238E27FC236}">
                <a16:creationId xmlns:a16="http://schemas.microsoft.com/office/drawing/2014/main" id="{8B2088FC-158D-35B5-59B9-27E6DFE4ACCC}"/>
              </a:ext>
            </a:extLst>
          </p:cNvPr>
          <p:cNvSpPr txBox="1">
            <a:spLocks/>
          </p:cNvSpPr>
          <p:nvPr/>
        </p:nvSpPr>
        <p:spPr>
          <a:xfrm>
            <a:off x="426859" y="1090453"/>
            <a:ext cx="11313195" cy="9992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57175" indent="-257175" algn="l" defTabSz="685800" rtl="0" eaLnBrk="1" latinLnBrk="0" hangingPunct="1">
              <a:lnSpc>
                <a:spcPct val="100000"/>
              </a:lnSpc>
              <a:spcBef>
                <a:spcPts val="1350"/>
              </a:spcBef>
              <a:buFont typeface="Arial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ML Perf: A broad ML benchmark suite for measuring the performance of ML software frameworks, ML hardware accelerators, and ML cloud and edge platforms 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400"/>
              <a:buFont typeface="Arial" pitchFamily="34" charset="0"/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1EC238-10BC-4CC9-087C-8F8099C7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2353580"/>
            <a:ext cx="6957812" cy="3943821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9FFAC6-7A7F-3634-4EE2-8DA6859BC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45" y="2353580"/>
            <a:ext cx="4139832" cy="1139736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846AB4A-2C71-4CBF-DA34-21F7A8D68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569" y="3878447"/>
            <a:ext cx="3621871" cy="2389637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01043649-3E9D-AD2E-04D3-DE1827C5CB94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A96A86AA-D99B-B323-0A4C-2BB6BAE8B86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46514CE-B1D0-147A-4BA0-AF7324AC563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6175FC41-3335-8EB2-067B-B9DA5E68DC6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3FC6BC02-BA58-BAD0-AEA6-768A2EB8EE7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9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9DA54E3E-C93F-6A88-227F-7E7D8D994BA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7CBD7093-F584-958C-D378-FB9BC1850706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984158AD-62CE-A619-5338-19340E25A85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73FC35CA-BCEB-BFF7-037E-33F7B05DA80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1007C65-7683-9F55-9887-12FCF66CF64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F6C245F5-B0AA-C76B-B572-E87A0116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09" y="981889"/>
            <a:ext cx="7874328" cy="58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5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9DA54E3E-C93F-6A88-227F-7E7D8D994BA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7CBD7093-F584-958C-D378-FB9BC1850706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984158AD-62CE-A619-5338-19340E25A85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73FC35CA-BCEB-BFF7-037E-33F7B05DA80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1007C65-7683-9F55-9887-12FCF66CF64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AA38C3-9652-C02F-D120-59EAAFB62D2B}"/>
              </a:ext>
            </a:extLst>
          </p:cNvPr>
          <p:cNvSpPr txBox="1"/>
          <p:nvPr/>
        </p:nvSpPr>
        <p:spPr>
          <a:xfrm>
            <a:off x="756743" y="3189216"/>
            <a:ext cx="33528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Training benchmark measures how fast systems can train models to a target quality metric.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898B2D-B8AD-550C-B051-D02FF8BD6DBF}"/>
              </a:ext>
            </a:extLst>
          </p:cNvPr>
          <p:cNvSpPr/>
          <p:nvPr/>
        </p:nvSpPr>
        <p:spPr>
          <a:xfrm>
            <a:off x="1271752" y="1671145"/>
            <a:ext cx="2017986" cy="1271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Training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F6DA60-E804-1591-9370-3794E48B4382}"/>
              </a:ext>
            </a:extLst>
          </p:cNvPr>
          <p:cNvSpPr/>
          <p:nvPr/>
        </p:nvSpPr>
        <p:spPr>
          <a:xfrm>
            <a:off x="4918842" y="1671145"/>
            <a:ext cx="2017986" cy="127175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Inference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F0CE7E-6301-F9C0-3938-A9B426A0C727}"/>
              </a:ext>
            </a:extLst>
          </p:cNvPr>
          <p:cNvSpPr/>
          <p:nvPr/>
        </p:nvSpPr>
        <p:spPr>
          <a:xfrm>
            <a:off x="8650014" y="1671145"/>
            <a:ext cx="2017986" cy="127175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4FE97-9218-17AD-5EF3-FEDB259E9430}"/>
              </a:ext>
            </a:extLst>
          </p:cNvPr>
          <p:cNvSpPr txBox="1"/>
          <p:nvPr/>
        </p:nvSpPr>
        <p:spPr>
          <a:xfrm>
            <a:off x="4603826" y="3202691"/>
            <a:ext cx="3195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 inference  benchmark suite measures how fast systems can process inputs and produce results using a trained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5634E-6900-649E-4944-0E5766DA4D71}"/>
              </a:ext>
            </a:extLst>
          </p:cNvPr>
          <p:cNvSpPr txBox="1"/>
          <p:nvPr/>
        </p:nvSpPr>
        <p:spPr>
          <a:xfrm>
            <a:off x="8293253" y="3202879"/>
            <a:ext cx="3195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1" u="none" strike="noStrike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b="0" i="1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suite measures how fast storage systems can supply training data when a model is being trained.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B7AE6-1E8D-CCF3-262B-5E434972597F}"/>
              </a:ext>
            </a:extLst>
          </p:cNvPr>
          <p:cNvSpPr txBox="1"/>
          <p:nvPr/>
        </p:nvSpPr>
        <p:spPr>
          <a:xfrm>
            <a:off x="830315" y="4058975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Training: HPC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6D5CF-FB78-C17B-0DFB-63CF5D1645E0}"/>
              </a:ext>
            </a:extLst>
          </p:cNvPr>
          <p:cNvSpPr txBox="1"/>
          <p:nvPr/>
        </p:nvSpPr>
        <p:spPr>
          <a:xfrm>
            <a:off x="4603826" y="4108816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Datacenter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Tiny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581E1-565F-FEEF-7A4F-1FD694E020CC}"/>
              </a:ext>
            </a:extLst>
          </p:cNvPr>
          <p:cNvSpPr txBox="1"/>
          <p:nvPr/>
        </p:nvSpPr>
        <p:spPr>
          <a:xfrm>
            <a:off x="8293253" y="4166697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Storage</a:t>
            </a:r>
          </a:p>
        </p:txBody>
      </p:sp>
      <p:pic>
        <p:nvPicPr>
          <p:cNvPr id="1028" name="Picture 4" descr="Picture 13 of 24">
            <a:extLst>
              <a:ext uri="{FF2B5EF4-FFF2-40B4-BE49-F238E27FC236}">
                <a16:creationId xmlns:a16="http://schemas.microsoft.com/office/drawing/2014/main" id="{0D57A30E-C55F-1B57-FCD4-F8491B03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74" y="5285367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a Z7 Low Cost Zynq-7000 Development Board - Digilent - Xilinx">
            <a:extLst>
              <a:ext uri="{FF2B5EF4-FFF2-40B4-BE49-F238E27FC236}">
                <a16:creationId xmlns:a16="http://schemas.microsoft.com/office/drawing/2014/main" id="{449AF293-3385-1FBB-3EE0-5329F541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13" y="5418977"/>
            <a:ext cx="1277404" cy="75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nkEdge SE450 Edge AI server | Lenovo US">
            <a:extLst>
              <a:ext uri="{FF2B5EF4-FFF2-40B4-BE49-F238E27FC236}">
                <a16:creationId xmlns:a16="http://schemas.microsoft.com/office/drawing/2014/main" id="{96B3289E-A26E-4D4B-704B-58B55DE0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766" y="5328294"/>
            <a:ext cx="1346071" cy="100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747931-139B-FBE1-3DDB-F09C156EB1EB}"/>
              </a:ext>
            </a:extLst>
          </p:cNvPr>
          <p:cNvSpPr txBox="1"/>
          <p:nvPr/>
        </p:nvSpPr>
        <p:spPr>
          <a:xfrm>
            <a:off x="2481174" y="6231418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Edge: Lenovo SE450 Edge 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4189E-060D-4AE7-3DCF-02EAC14AAD74}"/>
              </a:ext>
            </a:extLst>
          </p:cNvPr>
          <p:cNvSpPr txBox="1"/>
          <p:nvPr/>
        </p:nvSpPr>
        <p:spPr>
          <a:xfrm>
            <a:off x="5644893" y="6239474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Mobile: Xiaomi note12 turbo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601A-0819-98A1-D53B-4BEB33ACAF81}"/>
              </a:ext>
            </a:extLst>
          </p:cNvPr>
          <p:cNvSpPr txBox="1"/>
          <p:nvPr/>
        </p:nvSpPr>
        <p:spPr>
          <a:xfrm>
            <a:off x="8027276" y="6237499"/>
            <a:ext cx="6101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444444"/>
                </a:solidFill>
                <a:effectLst/>
                <a:latin typeface="azo-sans-web"/>
              </a:rPr>
              <a:t>Tiny: Cora Z7</a:t>
            </a:r>
            <a:r>
              <a:rPr lang="en-US" b="1" dirty="0">
                <a:solidFill>
                  <a:srgbClr val="444444"/>
                </a:solidFill>
                <a:latin typeface="azo-sans-web"/>
              </a:rPr>
              <a:t> for 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azo-sans-web"/>
              </a:rPr>
              <a:t>ARM/FPGA SoC Development</a:t>
            </a:r>
          </a:p>
        </p:txBody>
      </p:sp>
    </p:spTree>
    <p:extLst>
      <p:ext uri="{BB962C8B-B14F-4D97-AF65-F5344CB8AC3E}">
        <p14:creationId xmlns:p14="http://schemas.microsoft.com/office/powerpoint/2010/main" val="341470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Training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72F717-4DA8-86F4-4048-5B01AC12EF1C}"/>
              </a:ext>
            </a:extLst>
          </p:cNvPr>
          <p:cNvSpPr/>
          <p:nvPr/>
        </p:nvSpPr>
        <p:spPr>
          <a:xfrm>
            <a:off x="1639963" y="1427503"/>
            <a:ext cx="2818826" cy="11653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549032-1247-B3C3-7865-890CA1790EFD}"/>
              </a:ext>
            </a:extLst>
          </p:cNvPr>
          <p:cNvSpPr/>
          <p:nvPr/>
        </p:nvSpPr>
        <p:spPr>
          <a:xfrm>
            <a:off x="1639963" y="3526198"/>
            <a:ext cx="2818826" cy="11844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8C59-2D4F-2855-3340-AF56DAD7D5F9}"/>
              </a:ext>
            </a:extLst>
          </p:cNvPr>
          <p:cNvSpPr txBox="1"/>
          <p:nvPr/>
        </p:nvSpPr>
        <p:spPr>
          <a:xfrm>
            <a:off x="1464462" y="2870658"/>
            <a:ext cx="4213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How fast is a model for training, inference?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DEB354-8A60-F783-7F90-3ED19DE39691}"/>
              </a:ext>
            </a:extLst>
          </p:cNvPr>
          <p:cNvSpPr txBox="1"/>
          <p:nvPr/>
        </p:nvSpPr>
        <p:spPr>
          <a:xfrm>
            <a:off x="1556082" y="4879950"/>
            <a:ext cx="365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How good are a model’s predictions?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E5D2E37F-3D15-06E4-0D97-6B998963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749"/>
            <a:ext cx="5242560" cy="3167247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83C2A92-D7F3-F37D-2213-AD3D0E8EAA04}"/>
              </a:ext>
            </a:extLst>
          </p:cNvPr>
          <p:cNvSpPr txBox="1">
            <a:spLocks/>
          </p:cNvSpPr>
          <p:nvPr/>
        </p:nvSpPr>
        <p:spPr>
          <a:xfrm>
            <a:off x="6040461" y="4710682"/>
            <a:ext cx="5029392" cy="1344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57175" indent="-257175" algn="l" defTabSz="685800" rtl="0" eaLnBrk="1" latinLnBrk="0" hangingPunct="1">
              <a:lnSpc>
                <a:spcPct val="100000"/>
              </a:lnSpc>
              <a:spcBef>
                <a:spcPts val="1350"/>
              </a:spcBef>
              <a:buFont typeface="Arial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600" dirty="0">
                <a:solidFill>
                  <a:sysClr val="windowText" lastClr="000000"/>
                </a:solidFill>
              </a:rPr>
              <a:t>End to end training of a Resnet56 CIFAR10 model</a:t>
            </a:r>
          </a:p>
          <a:p>
            <a:r>
              <a:rPr lang="en-US" sz="5600" dirty="0" err="1">
                <a:solidFill>
                  <a:sysClr val="windowText" lastClr="000000"/>
                </a:solidFill>
              </a:rPr>
              <a:t>Nvdia</a:t>
            </a:r>
            <a:r>
              <a:rPr lang="en-US" sz="5600" dirty="0">
                <a:solidFill>
                  <a:sysClr val="windowText" lastClr="000000"/>
                </a:solidFill>
              </a:rPr>
              <a:t> P100 with 512GB of memory and 28 CPU cores</a:t>
            </a:r>
          </a:p>
          <a:p>
            <a:r>
              <a:rPr lang="en-US" sz="5600" dirty="0">
                <a:solidFill>
                  <a:sysClr val="windowText" lastClr="000000"/>
                </a:solidFill>
              </a:rPr>
              <a:t>TensorFlow 1.2 compiled from source with CUDA 8.0 and </a:t>
            </a:r>
            <a:r>
              <a:rPr lang="en-US" sz="5600" dirty="0" err="1">
                <a:solidFill>
                  <a:sysClr val="windowText" lastClr="000000"/>
                </a:solidFill>
              </a:rPr>
              <a:t>CuDNN</a:t>
            </a:r>
            <a:r>
              <a:rPr lang="en-US" sz="5600" dirty="0">
                <a:solidFill>
                  <a:sysClr val="windowText" lastClr="000000"/>
                </a:solidFill>
              </a:rPr>
              <a:t> 5.1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6A8E2783-DD39-44F9-AC31-9E1C602A5C7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5" name="Google Shape;116;p2">
              <a:extLst>
                <a:ext uri="{FF2B5EF4-FFF2-40B4-BE49-F238E27FC236}">
                  <a16:creationId xmlns:a16="http://schemas.microsoft.com/office/drawing/2014/main" id="{D09C539E-0D84-8E39-7599-2C8DFDA1539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7;p2">
              <a:extLst>
                <a:ext uri="{FF2B5EF4-FFF2-40B4-BE49-F238E27FC236}">
                  <a16:creationId xmlns:a16="http://schemas.microsoft.com/office/drawing/2014/main" id="{D204FC37-DCA2-53E4-E3DE-E4E43AADED22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8;p2">
              <a:extLst>
                <a:ext uri="{FF2B5EF4-FFF2-40B4-BE49-F238E27FC236}">
                  <a16:creationId xmlns:a16="http://schemas.microsoft.com/office/drawing/2014/main" id="{34F05DA5-2CE1-4D46-80CD-C01CC2315B4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20;p2">
              <a:extLst>
                <a:ext uri="{FF2B5EF4-FFF2-40B4-BE49-F238E27FC236}">
                  <a16:creationId xmlns:a16="http://schemas.microsoft.com/office/drawing/2014/main" id="{0477E1C5-80A5-721F-8263-B992A8841E0F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6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30B1A11-17C0-3915-E0D1-ACD3986C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16" y="1038874"/>
            <a:ext cx="7772058" cy="5650184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49D3322A-FF64-02C5-5103-615903CCB0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C2FFD313-6DD7-B380-1267-929DCC462983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4E6D1527-7773-75FC-CDDD-194C3D34AED1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8420230D-1D78-425B-3405-7DA6E9C5EB8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72A1B1B-1965-9FEE-C33A-7CDA051A778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16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7889BAC6-1AB3-2695-4162-48D2D1AE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5449"/>
            <a:ext cx="11664162" cy="5615980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4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Storage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7C8744-723D-1365-8E70-4C1BB0B4A106}"/>
              </a:ext>
            </a:extLst>
          </p:cNvPr>
          <p:cNvSpPr txBox="1"/>
          <p:nvPr/>
        </p:nvSpPr>
        <p:spPr>
          <a:xfrm>
            <a:off x="521347" y="1097043"/>
            <a:ext cx="1054526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0" i="0" u="none" strike="noStrike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sz="20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suite measures how fast storage systems can supply training data when a model is being trained. </a:t>
            </a:r>
          </a:p>
          <a:p>
            <a:endParaRPr lang="en-US" sz="1800" dirty="0">
              <a:solidFill>
                <a:srgbClr val="343C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909D8E4F-AE0B-7C10-188D-BCCF22F1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06" y="2081928"/>
            <a:ext cx="7327344" cy="42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7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An example of Training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64815-C849-E25A-3169-4C91151B256B}"/>
              </a:ext>
            </a:extLst>
          </p:cNvPr>
          <p:cNvSpPr txBox="1"/>
          <p:nvPr/>
        </p:nvSpPr>
        <p:spPr>
          <a:xfrm>
            <a:off x="311625" y="1003480"/>
            <a:ext cx="11795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problem we’re going to solve today is to train a model to classify 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MNIST</a:t>
            </a:r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datasets. The MNIST database of handwritten digits has a training set of 60,000 examples, and a test set of 10,000 examples.</a:t>
            </a:r>
          </a:p>
        </p:txBody>
      </p:sp>
      <p:grpSp>
        <p:nvGrpSpPr>
          <p:cNvPr id="4" name="Google Shape;115;p2">
            <a:extLst>
              <a:ext uri="{FF2B5EF4-FFF2-40B4-BE49-F238E27FC236}">
                <a16:creationId xmlns:a16="http://schemas.microsoft.com/office/drawing/2014/main" id="{5FB88493-79FB-03C1-6AD3-197791E32BF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8A5FDA68-3641-277B-27A4-545B66B5871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495CA80-335B-3D04-E4E6-62DF682124D8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8;p2">
              <a:extLst>
                <a:ext uri="{FF2B5EF4-FFF2-40B4-BE49-F238E27FC236}">
                  <a16:creationId xmlns:a16="http://schemas.microsoft.com/office/drawing/2014/main" id="{372522EF-1FAE-C427-C5FF-0EFF027D8084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0;p2">
              <a:extLst>
                <a:ext uri="{FF2B5EF4-FFF2-40B4-BE49-F238E27FC236}">
                  <a16:creationId xmlns:a16="http://schemas.microsoft.com/office/drawing/2014/main" id="{31AC8212-F256-3257-59B5-16232EA53445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MNIST database - Wikipedia">
            <a:extLst>
              <a:ext uri="{FF2B5EF4-FFF2-40B4-BE49-F238E27FC236}">
                <a16:creationId xmlns:a16="http://schemas.microsoft.com/office/drawing/2014/main" id="{B0330096-2C04-009D-7636-06F9E863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447" y="2306925"/>
            <a:ext cx="7073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724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Cluster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" name="Google Shape;115;p2">
            <a:extLst>
              <a:ext uri="{FF2B5EF4-FFF2-40B4-BE49-F238E27FC236}">
                <a16:creationId xmlns:a16="http://schemas.microsoft.com/office/drawing/2014/main" id="{85306B71-7447-0456-E1D9-2FEE5733E9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3" name="Google Shape;116;p2">
              <a:extLst>
                <a:ext uri="{FF2B5EF4-FFF2-40B4-BE49-F238E27FC236}">
                  <a16:creationId xmlns:a16="http://schemas.microsoft.com/office/drawing/2014/main" id="{A481B08D-F8F8-81DD-FB85-1333D0925B49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EF2FE701-5973-7EE3-4700-CE120178FA8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CC41B0FE-22E2-F693-A6B1-CC6BD54E6A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8EA538B0-C2D1-7D0F-32FB-6B0C494C790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E3344ED-959D-200A-9920-76FBD24F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36" y="1348499"/>
            <a:ext cx="9298328" cy="41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1252973" y="2064639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History of AI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1252973" y="2677153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ML Perf Benchmark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1252973" y="3318964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Install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on Cluster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Create Kernels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252973" y="3958464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Running Deep Learning Models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78CEE42-8099-64A7-1CD1-997D27643413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0AC98595-7AAF-2822-3231-E3D2F48D0F07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25E643C4-89C7-F679-48AF-9D394DEC0DD7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F7A6E055-B9DB-B5E5-3E1A-F06029390BA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20;p2">
              <a:extLst>
                <a:ext uri="{FF2B5EF4-FFF2-40B4-BE49-F238E27FC236}">
                  <a16:creationId xmlns:a16="http://schemas.microsoft.com/office/drawing/2014/main" id="{08006C4F-7E0B-FD06-244A-4C0F74D9C4F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Slurm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script for job submission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28C597-89B8-EC81-B53A-C3E1E8C61ACC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DBB3E74-C1F5-105F-6F07-F146A122138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28B1894A-D1CC-B627-6A58-A4A6B5B011ED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F914B498-D99D-98A0-ED91-DC177013B476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0C55D86-D11C-83ED-F7EE-97E16BB015F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64202E-A7CD-B44E-EF66-D929F91A4391}"/>
              </a:ext>
            </a:extLst>
          </p:cNvPr>
          <p:cNvSpPr txBox="1"/>
          <p:nvPr/>
        </p:nvSpPr>
        <p:spPr>
          <a:xfrm>
            <a:off x="2482428" y="2391422"/>
            <a:ext cx="695093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git clone https://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uschpc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/Running-DL-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Applications.git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5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Common types of GPU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2CF8C4E-58F6-243F-7247-1044A929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44" y="2259316"/>
            <a:ext cx="10401191" cy="2002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96636E-9CD9-2375-9B39-EE582B26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44" y="1708084"/>
            <a:ext cx="10401191" cy="55123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009A089-9CDD-F5B9-13DB-13F887758FC0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57EF16B0-FAA8-0D3E-A666-10F62685EB1B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0F7A9346-6D70-E100-F0BE-620FEDBC0C6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D2B46BA9-3ED0-6638-3059-99869ADF7B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FCA333EA-CBB9-C3E4-A175-86BCE12747F3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103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Common types of GPU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9F252C8D-C975-1CBD-F274-4943AEBC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6" y="1742515"/>
            <a:ext cx="10145927" cy="363019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F6AFA41-AF39-BABF-1E26-28C06FF96B2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C874CF3E-28C1-6982-DF67-91A555C65AD8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49E04754-6CDC-B057-CBC8-DD3874A5CBF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8;p2">
              <a:extLst>
                <a:ext uri="{FF2B5EF4-FFF2-40B4-BE49-F238E27FC236}">
                  <a16:creationId xmlns:a16="http://schemas.microsoft.com/office/drawing/2014/main" id="{21C3E70E-2648-F166-182A-D05FF250F7A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974F5C99-996B-7C75-A92E-1C98C86EA76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49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C96AF4-18D5-3D98-6D2C-46F00D5BB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28" y="1332331"/>
            <a:ext cx="4792717" cy="34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D0A0C-9F58-39B8-6437-225F72056233}"/>
              </a:ext>
            </a:extLst>
          </p:cNvPr>
          <p:cNvSpPr txBox="1"/>
          <p:nvPr/>
        </p:nvSpPr>
        <p:spPr>
          <a:xfrm>
            <a:off x="6628059" y="4940893"/>
            <a:ext cx="52901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u="none" strike="noStrike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"standard interpretation" of the Turing test, in which player C, the interrogator, is given the task of trying to determine which player – A or B – is a computer and which is a human. The interrogator is limited to using the responses to written questions to make the determination.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30777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Pre-1950s: Foundations of AI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b="0" i="0" u="none" strike="noStrike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i="1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 formal study of AI began with mathematicians and philosophers like Alan Turing.</a:t>
            </a:r>
          </a:p>
          <a:p>
            <a:pPr algn="just"/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1950, Alan Turing proposed the famous "Turing Test," a measure of a machine's ability to exhibit human-like intelligence. This concept laid the groundwork for future AI research.</a:t>
            </a:r>
          </a:p>
          <a:p>
            <a:endParaRPr lang="en-US" dirty="0"/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4A2DA2F-8F6A-26B4-FB04-15BD5A0F047B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5D961587-1DE0-8341-884A-46132170EAB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26DF49A-E2C7-345B-EEA3-AE8A49763CB6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FF2B3F30-8239-4CC0-574E-8A2F37850B04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99E03ED-662C-5579-669E-A413AD74B48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40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427239" y="1502619"/>
            <a:ext cx="5784375" cy="30777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1950s and 1960s: Early Research and Symbolic AI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term "artificial intelligence" was coined in 1956 at the Dartmouth Conference, where the field of AI research was officially established. </a:t>
            </a:r>
          </a:p>
          <a:p>
            <a:pPr algn="just"/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this period, researchers focused on symbolic AI, using rules and logic to mimic human problem-solving processes. </a:t>
            </a:r>
          </a:p>
          <a:p>
            <a:endParaRPr lang="en-US" dirty="0"/>
          </a:p>
        </p:txBody>
      </p:sp>
      <p:pic>
        <p:nvPicPr>
          <p:cNvPr id="2052" name="Picture 4" descr="Divisio | Understanding AI - Part 3: Methods of symbolic AI">
            <a:extLst>
              <a:ext uri="{FF2B5EF4-FFF2-40B4-BE49-F238E27FC236}">
                <a16:creationId xmlns:a16="http://schemas.microsoft.com/office/drawing/2014/main" id="{3D582ADE-9BFC-8FB5-6606-52B95AC52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944" y="1332329"/>
            <a:ext cx="3921361" cy="34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F50162-1E38-432D-B3AF-46B5255D143A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84B5BED-0D98-B1CD-4647-F8586A10A420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695777A3-485D-BC68-4CD4-390CAFDD410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D89B9CA4-8720-7061-6FF6-0F3131C9592A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89CAE7D6-5CAE-9A19-0121-FB2C3C67E1C8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36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1970s and 1980s: Knowledge-Based Systems AI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i="1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esearch saw a shift towards knowledge-based systems and expert systems.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systems utilized large knowledge bases to reason and draw conclusions about specific domains.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Though promising, early expert systems faced limitations due to the complexity of representing all human knowledge in a formalized manner.</a:t>
            </a:r>
          </a:p>
          <a:p>
            <a:endParaRPr lang="en-US" dirty="0"/>
          </a:p>
        </p:txBody>
      </p:sp>
      <p:pic>
        <p:nvPicPr>
          <p:cNvPr id="4098" name="Picture 2" descr="What is a knowledge-based system in the context of artificial intelligence?  - Quora">
            <a:extLst>
              <a:ext uri="{FF2B5EF4-FFF2-40B4-BE49-F238E27FC236}">
                <a16:creationId xmlns:a16="http://schemas.microsoft.com/office/drawing/2014/main" id="{F3B49A84-DC0A-47A4-C1AE-E3292522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52" y="1822669"/>
            <a:ext cx="5497347" cy="21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DC5D34A-968E-60F2-6055-2D97EA06BAF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FE498336-1C2D-B0B6-2B9C-D7DA7528F9A7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60B982C-A013-5219-72F0-4FBCF1140E7D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0AF8EAA9-B36B-8797-3523-ABDF2E2A684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C3EF0298-28BC-FB59-9A98-664A35E4667E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10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27699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1980s and 1990s: AI Winter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this period, AI faced a decline in interest and funding due to unmet expectations and the inability to deliver on grand promises.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Progress in AI did not match initial optimism, leading to a phase known as the "AI Winter."</a:t>
            </a:r>
          </a:p>
          <a:p>
            <a:endParaRPr lang="en-US" dirty="0"/>
          </a:p>
        </p:txBody>
      </p:sp>
      <p:pic>
        <p:nvPicPr>
          <p:cNvPr id="9" name="Picture 8" descr="A cartoon of a robot&#10;&#10;Description automatically generated">
            <a:extLst>
              <a:ext uri="{FF2B5EF4-FFF2-40B4-BE49-F238E27FC236}">
                <a16:creationId xmlns:a16="http://schemas.microsoft.com/office/drawing/2014/main" id="{3917B4D7-1E95-1CB2-4F2C-3D87C4AE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17" y="1332330"/>
            <a:ext cx="3839539" cy="3495536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9F86109-7869-60DC-A33C-826C5DC694AB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497B9EA-4FA1-FBAF-FA93-F52181096A6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7E9A63B2-BE16-5922-035B-51441D6CA765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2267E8D-3103-10C0-6352-2F246087EC4C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3B1CAF07-78E4-8C52-E38B-307E496EEE3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0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6782858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Late 1990s and 2000s: Machine Learning and Neural Networks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resurgence of AI came with the advent of machine learning techniques, particularly neural networks.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Improved computational power and access to vast amounts of data allowed neural networks to excel in tasks like image recognition and language processing.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Support vector machines and other machine learning algorithms also gained popularity.</a:t>
            </a:r>
          </a:p>
          <a:p>
            <a:endParaRPr lang="en-US" dirty="0"/>
          </a:p>
        </p:txBody>
      </p:sp>
      <p:pic>
        <p:nvPicPr>
          <p:cNvPr id="6146" name="Picture 2" descr="A simple neural network with Python and Keras - PyImageSearch">
            <a:extLst>
              <a:ext uri="{FF2B5EF4-FFF2-40B4-BE49-F238E27FC236}">
                <a16:creationId xmlns:a16="http://schemas.microsoft.com/office/drawing/2014/main" id="{9FE60D6D-1802-2788-874E-500AA048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5" y="1891861"/>
            <a:ext cx="4492531" cy="220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CB1DC94-716A-1544-DAD3-F8F8B515FE00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ADFA3303-4A6C-7DA4-9FBA-2042E4D0ACEA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2414D296-2D9C-FA04-D43E-8BD41EA9F91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F8B53564-5942-5D5C-A734-BE99482A7FD6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CE7D55BF-C847-0FDA-F025-83C75F442FD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89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4796403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2010s: Deep Learning and AI Breakthroughs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 learning, a subset of machine learning using artificial neural networks with multiple layers, became the driving force behind many AI breakthroughs.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Applications of AI proliferated in various fields, including natural language processing, computer vision, robotics, and autonomous vehicles.</a:t>
            </a:r>
          </a:p>
          <a:p>
            <a:endParaRPr lang="en-US" dirty="0"/>
          </a:p>
        </p:txBody>
      </p:sp>
      <p:pic>
        <p:nvPicPr>
          <p:cNvPr id="717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48E74E64-811F-EDB6-6CAB-2EC0378F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89" y="1807780"/>
            <a:ext cx="6736644" cy="22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7BDF849-DF51-4E4E-9D75-755F4C7AAA8D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06ED859C-F3A0-42DE-9BA2-2DC6BB20D14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0CA7D51-95CD-0144-3236-5D39C4B0140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4919A5E7-4F5C-E2FF-786F-FA2BCAF0CBD7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0804396-FCBD-99D9-E648-B96DEABBADE5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6425506" cy="40010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Present and Beyond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 continues to evolve rapidly, with ongoing research in areas like reinforcement learning, explainable AI, Large Language Model and AI ethics.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Integration of AI in everyday life through virtual assistants, smart devices, and recommendation systems is becoming increasingly common.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However, concerns about AI's societal impact, privacy, and ethical implications persist.</a:t>
            </a:r>
          </a:p>
          <a:p>
            <a:endParaRPr lang="en-US" dirty="0"/>
          </a:p>
        </p:txBody>
      </p:sp>
      <p:pic>
        <p:nvPicPr>
          <p:cNvPr id="1028" name="Picture 4" descr="Breaking Barriers: Harnessing the True Power of AI Beyond Admiration and  Apprehension - CXOToday.com">
            <a:extLst>
              <a:ext uri="{FF2B5EF4-FFF2-40B4-BE49-F238E27FC236}">
                <a16:creationId xmlns:a16="http://schemas.microsoft.com/office/drawing/2014/main" id="{44FB6D87-9F9B-F3C7-7BCE-DCEF8BCF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4" y="1686910"/>
            <a:ext cx="4122683" cy="27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2B39B04-DB53-27C8-5F1F-E56B00FC163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9E302B8-CB30-05D3-D237-5A7FFB0B144F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9E546B0-B28D-B3B1-2A70-98AB1A9F525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EBEC9377-0E4F-8C20-3C99-043AA2B0212E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D608F3C7-0687-E69E-9357-EE53C43C36DB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692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9402</TotalTime>
  <Words>1006</Words>
  <Application>Microsoft Macintosh PowerPoint</Application>
  <PresentationFormat>Widescreen</PresentationFormat>
  <Paragraphs>209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azo-sans-web</vt:lpstr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81</cp:revision>
  <dcterms:created xsi:type="dcterms:W3CDTF">2022-01-11T02:05:25Z</dcterms:created>
  <dcterms:modified xsi:type="dcterms:W3CDTF">2025-10-22T20:05:53Z</dcterms:modified>
</cp:coreProperties>
</file>